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54" r:id="rId2"/>
    <p:sldId id="455" r:id="rId3"/>
    <p:sldId id="456" r:id="rId4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ke-navngivet sektion" id="{B2E4C9D0-B0D0-4963-B053-AD8332AFF779}">
          <p14:sldIdLst>
            <p14:sldId id="454"/>
            <p14:sldId id="455"/>
            <p14:sldId id="4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ja Husted Hubeishy" initials="MHH" lastIdx="1" clrIdx="0">
    <p:extLst>
      <p:ext uri="{19B8F6BF-5375-455C-9EA6-DF929625EA0E}">
        <p15:presenceInfo xmlns:p15="http://schemas.microsoft.com/office/powerpoint/2012/main" userId="S-1-5-21-1904721195-2002607940-2800466134-262258" providerId="AD"/>
      </p:ext>
    </p:extLst>
  </p:cmAuthor>
  <p:cmAuthor id="2" name="Maja Husted Hubeishy" initials="MHH [2]" lastIdx="2" clrIdx="1">
    <p:extLst>
      <p:ext uri="{19B8F6BF-5375-455C-9EA6-DF929625EA0E}">
        <p15:presenceInfo xmlns:p15="http://schemas.microsoft.com/office/powerpoint/2012/main" userId="S::MAHCHR@onerm.dk::d5157e64-cb2e-49af-88fb-99def251cd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069"/>
    <a:srgbClr val="AD6C13"/>
    <a:srgbClr val="626440"/>
    <a:srgbClr val="A75000"/>
    <a:srgbClr val="F5CB3D"/>
    <a:srgbClr val="451C00"/>
    <a:srgbClr val="D9D9D9"/>
    <a:srgbClr val="ECECEE"/>
    <a:srgbClr val="D3D2D2"/>
    <a:srgbClr val="E5C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14" autoAdjust="0"/>
    <p:restoredTop sz="43478" autoAdjust="0"/>
  </p:normalViewPr>
  <p:slideViewPr>
    <p:cSldViewPr snapToGrid="0">
      <p:cViewPr varScale="1">
        <p:scale>
          <a:sx n="112" d="100"/>
          <a:sy n="112" d="100"/>
        </p:scale>
        <p:origin x="138" y="144"/>
      </p:cViewPr>
      <p:guideLst/>
    </p:cSldViewPr>
  </p:slideViewPr>
  <p:outlineViewPr>
    <p:cViewPr>
      <p:scale>
        <a:sx n="33" d="100"/>
        <a:sy n="33" d="100"/>
      </p:scale>
      <p:origin x="0" y="-192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a Husted Hubeishy" userId="d5157e64-cb2e-49af-88fb-99def251cd65" providerId="ADAL" clId="{39135F4B-6917-459C-90C8-7FDF2E8A3CA8}"/>
    <pc:docChg chg="undo custSel addSld delSld modSection">
      <pc:chgData name="Maja Husted Hubeishy" userId="d5157e64-cb2e-49af-88fb-99def251cd65" providerId="ADAL" clId="{39135F4B-6917-459C-90C8-7FDF2E8A3CA8}" dt="2024-12-02T09:49:28.639" v="13" actId="47"/>
      <pc:docMkLst>
        <pc:docMk/>
      </pc:docMkLst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941355964" sldId="260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4283356444" sldId="262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743483155" sldId="264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602846684" sldId="265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3775027057" sldId="266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1453083676" sldId="269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815297762" sldId="272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1635337596" sldId="286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2736311393" sldId="311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4086708910" sldId="312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1492718577" sldId="314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3947943731" sldId="319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3907640280" sldId="321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604008560" sldId="325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538278070" sldId="327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1396389786" sldId="328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2221383810" sldId="335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429629904" sldId="339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824013714" sldId="340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698607739" sldId="345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518240248" sldId="352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1630567845" sldId="368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767132869" sldId="383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2683763996" sldId="384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3644189250" sldId="391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3347617694" sldId="393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3134449415" sldId="395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4236309234" sldId="398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2594247541" sldId="403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677514516" sldId="404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4083514658" sldId="405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2722823973" sldId="406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3206366777" sldId="408"/>
        </pc:sldMkLst>
      </pc:sldChg>
      <pc:sldChg chg="add 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1719286193" sldId="409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472964386" sldId="416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1949641365" sldId="417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856993513" sldId="424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1115637434" sldId="425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1178660968" sldId="427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885371510" sldId="429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821978823" sldId="432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86712410" sldId="433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383761455" sldId="434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498409803" sldId="435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431919913" sldId="436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383495121" sldId="437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944939319" sldId="438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298655456" sldId="439"/>
        </pc:sldMkLst>
      </pc:sldChg>
      <pc:sldChg chg="del">
        <pc:chgData name="Maja Husted Hubeishy" userId="d5157e64-cb2e-49af-88fb-99def251cd65" providerId="ADAL" clId="{39135F4B-6917-459C-90C8-7FDF2E8A3CA8}" dt="2024-12-02T09:49:21.391" v="11" actId="47"/>
        <pc:sldMkLst>
          <pc:docMk/>
          <pc:sldMk cId="3090386825" sldId="440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393901883" sldId="441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3640442919" sldId="445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2876691669" sldId="447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4196521021" sldId="449"/>
        </pc:sldMkLst>
      </pc:sldChg>
      <pc:sldChg chg="del">
        <pc:chgData name="Maja Husted Hubeishy" userId="d5157e64-cb2e-49af-88fb-99def251cd65" providerId="ADAL" clId="{39135F4B-6917-459C-90C8-7FDF2E8A3CA8}" dt="2024-12-02T09:49:28.639" v="13" actId="47"/>
        <pc:sldMkLst>
          <pc:docMk/>
          <pc:sldMk cId="2715341520" sldId="450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753660194" sldId="451"/>
        </pc:sldMkLst>
      </pc:sldChg>
      <pc:sldChg chg="del">
        <pc:chgData name="Maja Husted Hubeishy" userId="d5157e64-cb2e-49af-88fb-99def251cd65" providerId="ADAL" clId="{39135F4B-6917-459C-90C8-7FDF2E8A3CA8}" dt="2024-12-02T09:49:25.462" v="12" actId="47"/>
        <pc:sldMkLst>
          <pc:docMk/>
          <pc:sldMk cId="2116848332" sldId="452"/>
        </pc:sldMkLst>
      </pc:sldChg>
      <pc:sldChg chg="del">
        <pc:chgData name="Maja Husted Hubeishy" userId="d5157e64-cb2e-49af-88fb-99def251cd65" providerId="ADAL" clId="{39135F4B-6917-459C-90C8-7FDF2E8A3CA8}" dt="2024-12-02T09:48:59.844" v="0" actId="47"/>
        <pc:sldMkLst>
          <pc:docMk/>
          <pc:sldMk cId="3792662269" sldId="453"/>
        </pc:sldMkLst>
      </pc:sldChg>
      <pc:sldChg chg="add del">
        <pc:chgData name="Maja Husted Hubeishy" userId="d5157e64-cb2e-49af-88fb-99def251cd65" providerId="ADAL" clId="{39135F4B-6917-459C-90C8-7FDF2E8A3CA8}" dt="2024-12-02T09:49:17.209" v="10" actId="47"/>
        <pc:sldMkLst>
          <pc:docMk/>
          <pc:sldMk cId="4096605765" sldId="4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04296-1911-4896-8439-9DD615086F3E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F2886-FAAD-4F80-9E4A-8E2D3AE6B6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89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7BDD3-CF75-4D04-9DD8-B84774DBC97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048D-C69D-4589-9098-0AA0A8E2C0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52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C048D-C69D-4589-9098-0AA0A8E2C06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8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C048D-C69D-4589-9098-0AA0A8E2C0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42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C048D-C69D-4589-9098-0AA0A8E2C06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9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14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0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9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01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1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6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0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1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91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7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91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31EB9-B51D-4CE9-B921-10BEEC7B4CF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8B6C4-67E5-4DBF-8AA6-63841532A38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63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m.dk/Media/638336462586551242/Robusthed-Samlet-Rapport-TILG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DE2AB-0B54-804F-D920-B2EF63C4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>
                <a:solidFill>
                  <a:srgbClr val="626440"/>
                </a:solidFill>
              </a:rPr>
              <a:t>Referencer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7A3AD4-F37F-ED44-EF64-88B454C74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783"/>
            <a:ext cx="10698804" cy="49027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Kommission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robusthed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Robusthedskommissionens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anbefalinger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 [Available from: 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800" u="sng" kern="100" dirty="0" err="1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www.ism.dk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/Media/638336462586551242/</a:t>
            </a:r>
            <a:r>
              <a:rPr lang="en-US" sz="1800" u="sng" kern="100" dirty="0" err="1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Robusthed</a:t>
            </a:r>
            <a:r>
              <a:rPr lang="en-US" sz="1800" u="sng" kern="100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-Samlet-Rapport-</a:t>
            </a:r>
            <a:r>
              <a:rPr lang="en-US" sz="1800" u="sng" kern="100" dirty="0" err="1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TILG.pdf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Hartvigsen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Kamper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French SD. Low-value care in musculoskeletal health care: Is there a way forward? Pain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2022;22 Suppl 2(Suppl 2):65-70.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Braithwaite J,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Glasziou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P, Westbrook J. The three numbers you need to know about healthcare: the 60-30-10 Challenge. BMC medicine. 2020;18(1):102-.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RB Haynes PD, GH Guyatt. Clinical Expertise in the Era of Evidence</a:t>
            </a:r>
            <a:r>
              <a:rPr lang="en-US" sz="1800" kern="1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‐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Medicine and Patient Choice (editorial). Vox Sanguinis. 2002;83(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s1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):383-6.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Hartvigsen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J, Hancock MJ, Kongsted A, Louw Q, Ferreira ML,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Genevay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S, et al. What low back pain is and why we need to pay attention. Lancet. 2018;391(10137):2356-67.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GBD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Collaborators. Global burden of 369 diseases and injuries in 204 countries and territories, 1990–2019 : a systematic analysis for the Global Burden of Disease Study 2019. The Lancet (British edition). 2020.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GBD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Collaborators. Global, regional, and national burden of low back pain, 1990-2020, its attributable risk factors, and projections to 2050: a systematic analysis of the Global Burden of Disease Study 2021. Lancet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Rheumatol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2023;5(6):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e316-e29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Luque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-Suarez A, Martinez-Calderon J,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Falla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D. Role of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kinesiophobia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pain, disability and quality of life in people suffering from chronic musculoskeletal pain: a systematic review. British journal of sports medicine. 2019;53(9):554-9.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660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AF6B2C1-63C9-2FAE-507C-CA410907F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409"/>
            <a:ext cx="10515600" cy="50485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Landmark L,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Sunde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HF, Fors EA,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Kennair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LEO,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Sayadian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Backelin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C, et al. Associations between pain intensity, psychosocial factors, and pain-related disability in 4285 patients with chronic pain. Scientific reports. 2024;14(1):13477-12.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Varela AJ, Van Asselt KW. The relationship between psychosocial factors and reported disability: the role of pain self-efficacy. BMC musculoskeletal disorders. 2022;23(1):21-.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Mohamad P, Joyce F, Richard P. Pain catastrophizing and trunk muscle activation during walking in patients with chronic low back pain. Gait &amp; posture. 2016;49:73-7.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Karayannis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NV,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Smeets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RJEM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van den Hoorn W, Hodges PW,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Eldabe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S. Fear of Movement Is Related to Trunk Stiffness in Low Back Pain.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one. 2013;8(6):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e67779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Hanney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Masaracchio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M, Liu X,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Kolber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MJ. The Influence of Physical Therapy Guideline Adherence on Healthcare Utilization and Costs among Patients with Low Back Pain: A Systematic Review of the Literature.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One. 2016;11(6):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e0156799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Fillipo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Pruka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K, Carvalho M, Horn ME, Moore J,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Ramger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B, et al. Does the implementation of clinical practice guidelines for low back and neck pain by physical therapists improve patient outcomes? A systematic review. Implement Sci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2022;3(1):57.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Erp RMA,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Huijnen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IPJ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Jakobs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MLG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Kleijnen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Smeets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R. Effectiveness of Primary Care Interventions Using a Biopsychosocial Approach in Chronic Low Back Pain: A Systematic Review. Pain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2019;19(2):224-41.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Hall A, Richmond H, Copsey B, Hansen Z, Williamson E, Jones G, et al. Physiotherapist-delivered cognitive-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behavioural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interventions are effective for low back pain, but can they be replicated in clinical practice? A systematic review. Disability &amp; Rehabilitation. 2018;40(1):1-9.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Frederiksen P,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Indahl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Andersen LL, Burton K,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Hertzum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-Larsen R, Bendix T. Can group-based reassuring information alter low back pain behavior? A cluster-randomized controlled trial.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One. 2017;12(3):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e0172003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819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D9DC5B2-9963-9619-5641-D22CA2881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3660"/>
            <a:ext cx="10515600" cy="55933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Guerrero Silva VA,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Maujean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Campbell L, Sterling M. A Systematic Review and Meta-analysis of the Effectiveness of Psychological Interventions Delivered by Physiotherapists on Pain, Disability and Psychological Outcomes in Musculoskeletal Pain Conditions. The Clinical journal of pain. 2018;34(9):838-57.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Schröder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Öberg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Enthoven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Hedevik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H, Fors M, Abbott A. Effectiveness and Quality of Implementing a Best Practice Model of Care for Low Back Pain (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BetterBack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Compared with Routine Care in Physiotherapy: A Hybrid Type 2 Trial. Journal of clinical medicine. 2021;10(6):1230.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Husted M, Rossen CB, Jensen TS, Mikkelsen LR, Rolving N. Adherence to key domains in low back pain guidelines: A cross-sectional study of Danish physiotherapists. Physiother Res Int. 2020;25(4):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e1858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Zadro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J, Mary O’Keeffe, and Christopher Maher. Do Physical Therapists Follow Evidence-Based Guidelines When Managing Musculoskeletal Conditions? Systematic Review.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BMJ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open. 2019,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October;9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(10):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e032329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Amorin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-Woods LG, Beck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RW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Parkin-Smith GF, Lougheed J, Bremner AP. Adherence to clinical practice guidelines among three primary contact professions: a best evidence synthesis of the literature for the management of acute and subacute low back pain. The Journal of the Canadian Chiropractic Association. 2014;58:220-37.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Fourre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Vanderstraeten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Bastiaens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Michielsen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Demoulin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C, et al. Management of Low Back Pain: Do Physiotherapists Know the Evidence-Based Guidelines? Int J Environ Res Public Health. 2023;20(9):5611.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Hubeishy MH, Rolving N, Poulsen AG, Jensen TS, Rossen CB. Barriers to the use of clinical practice guidelines: a qualitative study of Danish physiotherapists and chiropractors.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2024;46(1):105-14.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Hubeishy MH, Rossen CB,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Dannapfel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P, Thomas K, Jensen TS, Maribo T, et al. Developing a low back pain guideline implementation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collaboration with physiotherapists and chiropractors using the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Behaviour</a:t>
            </a:r>
            <a:r>
              <a:rPr lang="en-US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Change Wheel: a theory-driven design study. Implementation science communications. 2024;5(1):33-.</a:t>
            </a:r>
            <a:endParaRPr lang="da-DK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154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ae0adb3-8717-46ff-a4b9-d0edecfe40f3}" enabled="0" method="" siteId="{5ae0adb3-8717-46ff-a4b9-d0edecfe40f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3410</TotalTime>
  <Words>1048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Verdana</vt:lpstr>
      <vt:lpstr>Office-tema</vt:lpstr>
      <vt:lpstr>Referencer</vt:lpstr>
      <vt:lpstr>PowerPoint-præsentation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Defence</dc:title>
  <dc:creator>Maja Husted Hubeishy</dc:creator>
  <cp:lastModifiedBy>Maja Husted Hubeishy</cp:lastModifiedBy>
  <cp:revision>297</cp:revision>
  <cp:lastPrinted>2024-11-29T09:49:34Z</cp:lastPrinted>
  <dcterms:created xsi:type="dcterms:W3CDTF">2024-05-21T07:35:30Z</dcterms:created>
  <dcterms:modified xsi:type="dcterms:W3CDTF">2024-12-02T09:49:31Z</dcterms:modified>
</cp:coreProperties>
</file>